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57" d="100"/>
          <a:sy n="57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560AD3-4A79-4D33-87FE-A67EFB10E30E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36579-636B-48B4-BCD6-CB469B7BC72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38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61DD2-63A9-4F1C-AC50-DDFB27AD524A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ABF5D-1CAF-4FB8-8102-8FE5AEB27EC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2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DFC66A-9932-4A0F-80BE-8C42C6687DB4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59474-4784-476A-98A8-78E81CA646D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67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4BC36-108A-4C9B-A127-827945C7776E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B1A6B-04CC-40CA-B5CA-323012B3D1A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25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E256A-E02E-4284-B182-17EA4467C9F0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4B636-F9B3-4AB7-9382-6D17F412435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49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D15EEC-BDD4-4863-9E62-8DCC6D2DDB9A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C972A-EFBE-479E-9423-A6D6C318E0C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36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382EB-6ADE-4B51-967C-772C2EF0D5EE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566FD-57FC-40FB-A0D2-720D4053A74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85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D897A-1C6E-4274-A152-961B4AD49156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1638F-D10A-4246-BF80-A6EAFB6B822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23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A2BE1-9BB0-46AB-9C41-1DDC78F0A3A2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A7E46-C1E5-48E7-9A3B-2C9AEB9C106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66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26974-4ADB-443E-A73A-FDA01A676B7C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BAEB1-8DAC-40E9-B3DD-E0E346320FC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36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755286-6DE2-45DE-B071-A27E1CC86243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5DEB5-8AAB-4E94-810D-AA4617019E7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30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2E211D-6BC0-495F-A365-0BBCD5D6D65F}" type="datetimeFigureOut">
              <a:rPr lang="it-IT" smtClean="0"/>
              <a:pPr>
                <a:defRPr/>
              </a:pPr>
              <a:t>22/11/2020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7CC21B-E371-4A35-86E5-2778BCA5882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31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orenzo.chiari@unibo.it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0398" y="3384852"/>
            <a:ext cx="2604972" cy="622521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543300" y="3384579"/>
            <a:ext cx="10915650" cy="20928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FF6699"/>
                </a:solidFill>
                <a:latin typeface="Arial Black" panose="020B0A04020102020204" pitchFamily="34" charset="0"/>
              </a:rPr>
              <a:t>Ciclo di Seminari nell’ambito del corso di Bioingegneria della Riabilitazione</a:t>
            </a:r>
          </a:p>
          <a:p>
            <a:pPr algn="ctr">
              <a:spcBef>
                <a:spcPts val="1200"/>
              </a:spcBef>
            </a:pPr>
            <a:r>
              <a:rPr lang="it-IT" sz="2000" b="1" dirty="0">
                <a:solidFill>
                  <a:srgbClr val="FF6699"/>
                </a:solidFill>
                <a:latin typeface="Arial Black" panose="020B0A04020102020204" pitchFamily="34" charset="0"/>
              </a:rPr>
              <a:t>MS Teams</a:t>
            </a:r>
          </a:p>
          <a:p>
            <a:pPr algn="ctr"/>
            <a:endParaRPr lang="it-IT" sz="2000" b="1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Immagine 7" descr="Risultati immagini per anziano in movimento palestra riabilitazion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0" y="3403014"/>
            <a:ext cx="2818798" cy="19881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A79C631-5104-40DB-BC0E-C42DC9F84BBC}"/>
              </a:ext>
            </a:extLst>
          </p:cNvPr>
          <p:cNvSpPr txBox="1"/>
          <p:nvPr/>
        </p:nvSpPr>
        <p:spPr>
          <a:xfrm>
            <a:off x="2955071" y="5143500"/>
            <a:ext cx="623118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3399"/>
                </a:solidFill>
                <a:latin typeface="Sitka Display" panose="02000505000000020004" pitchFamily="2" charset="0"/>
              </a:rPr>
              <a:t>LUNEDI’ 30 NOVEMBRE – ORE 13-14</a:t>
            </a:r>
          </a:p>
          <a:p>
            <a:r>
              <a:rPr lang="it-IT" b="1" cap="small" dirty="0">
                <a:latin typeface="Sitka Display" panose="02000505000000020004" pitchFamily="2" charset="0"/>
              </a:rPr>
              <a:t>La fragilità: le cause, gli strumenti per misurarla, come prevenirla</a:t>
            </a:r>
          </a:p>
          <a:p>
            <a:r>
              <a:rPr lang="it-IT" b="1" i="1" dirty="0">
                <a:latin typeface="Sitka Display" panose="02000505000000020004" pitchFamily="2" charset="0"/>
              </a:rPr>
              <a:t>Prof. Marco Domenicali</a:t>
            </a:r>
            <a:r>
              <a:rPr lang="it-IT" dirty="0">
                <a:latin typeface="Sitka Display" panose="02000505000000020004" pitchFamily="2" charset="0"/>
              </a:rPr>
              <a:t>, Professore Associato in Medicina Interna, Università di </a:t>
            </a:r>
            <a:r>
              <a:rPr lang="it-IT" dirty="0" err="1">
                <a:latin typeface="Sitka Display" panose="02000505000000020004" pitchFamily="2" charset="0"/>
              </a:rPr>
              <a:t>Bologna;Direttore</a:t>
            </a:r>
            <a:r>
              <a:rPr lang="it-IT" dirty="0">
                <a:latin typeface="Sitka Display" panose="02000505000000020004" pitchFamily="2" charset="0"/>
              </a:rPr>
              <a:t> UOC di Medicina Interna, Ospedale </a:t>
            </a:r>
            <a:r>
              <a:rPr lang="it-IT" dirty="0" err="1">
                <a:latin typeface="Sitka Display" panose="02000505000000020004" pitchFamily="2" charset="0"/>
              </a:rPr>
              <a:t>S.Maria</a:t>
            </a:r>
            <a:r>
              <a:rPr lang="it-IT" dirty="0">
                <a:latin typeface="Sitka Display" panose="02000505000000020004" pitchFamily="2" charset="0"/>
              </a:rPr>
              <a:t> delle Croci Ravenna</a:t>
            </a:r>
          </a:p>
          <a:p>
            <a:r>
              <a:rPr lang="it-IT" sz="2000" b="1" dirty="0">
                <a:solidFill>
                  <a:srgbClr val="FF3399"/>
                </a:solidFill>
                <a:latin typeface="Sitka Display" panose="02000505000000020004" pitchFamily="2" charset="0"/>
              </a:rPr>
              <a:t>MARTEDI’ 1 DICEMBRE – ORE 16-17</a:t>
            </a:r>
          </a:p>
          <a:p>
            <a:r>
              <a:rPr lang="it-IT" b="1" cap="small" dirty="0">
                <a:latin typeface="Sitka Display" panose="02000505000000020004" pitchFamily="2" charset="0"/>
              </a:rPr>
              <a:t>Sistemi riabilitativi basati su Biofeedback e VR: esempi di applicazioni di mercato</a:t>
            </a:r>
          </a:p>
          <a:p>
            <a:r>
              <a:rPr lang="it-IT" b="1" i="1" dirty="0">
                <a:latin typeface="Sitka Display" panose="02000505000000020004" pitchFamily="2" charset="0"/>
              </a:rPr>
              <a:t>Ing. Marco Pirini</a:t>
            </a:r>
            <a:r>
              <a:rPr lang="it-IT" dirty="0">
                <a:latin typeface="Sitka Display" panose="02000505000000020004" pitchFamily="2" charset="0"/>
              </a:rPr>
              <a:t>, Ingegnere Biomedico, Consulente di </a:t>
            </a:r>
            <a:r>
              <a:rPr lang="it-IT" dirty="0" err="1">
                <a:latin typeface="Sitka Display" panose="02000505000000020004" pitchFamily="2" charset="0"/>
              </a:rPr>
              <a:t>Khymeia</a:t>
            </a:r>
            <a:r>
              <a:rPr lang="it-IT" dirty="0">
                <a:latin typeface="Sitka Display" panose="02000505000000020004" pitchFamily="2" charset="0"/>
              </a:rPr>
              <a:t> Group, Noventa Padovana</a:t>
            </a:r>
          </a:p>
          <a:p>
            <a:r>
              <a:rPr lang="it-IT" sz="2000" b="1" dirty="0">
                <a:solidFill>
                  <a:srgbClr val="FF3399"/>
                </a:solidFill>
                <a:latin typeface="Sitka Display" panose="02000505000000020004" pitchFamily="2" charset="0"/>
              </a:rPr>
              <a:t>LUNEDI’ 14 DICEMBRE – ORE 12-13</a:t>
            </a:r>
          </a:p>
          <a:p>
            <a:r>
              <a:rPr lang="it-IT" b="1" cap="small" dirty="0">
                <a:latin typeface="Sitka Display" panose="02000505000000020004" pitchFamily="2" charset="0"/>
              </a:rPr>
              <a:t>come definire e comunicare un'idea di business: il business model canvas</a:t>
            </a:r>
          </a:p>
          <a:p>
            <a:r>
              <a:rPr lang="it-IT" b="1" i="1" dirty="0">
                <a:latin typeface="Sitka Display" panose="02000505000000020004" pitchFamily="2" charset="0"/>
              </a:rPr>
              <a:t>Ing. Elena Borelli, </a:t>
            </a:r>
            <a:r>
              <a:rPr lang="it-IT" dirty="0">
                <a:latin typeface="Sitka Display" panose="02000505000000020004" pitchFamily="2" charset="0"/>
              </a:rPr>
              <a:t>CIRI SDV, Università di Bologna</a:t>
            </a:r>
          </a:p>
          <a:p>
            <a:r>
              <a:rPr lang="it-IT" b="1" i="1" dirty="0">
                <a:latin typeface="Sitka Display" panose="02000505000000020004" pitchFamily="2" charset="0"/>
              </a:rPr>
              <a:t>Ing. Serena Moscato</a:t>
            </a:r>
            <a:r>
              <a:rPr lang="it-IT" dirty="0">
                <a:latin typeface="Sitka Display" panose="02000505000000020004" pitchFamily="2" charset="0"/>
              </a:rPr>
              <a:t>, BIOLAB, Università di Bologna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38FBE1D-9046-467F-A29C-9C25245EF4A4}"/>
              </a:ext>
            </a:extLst>
          </p:cNvPr>
          <p:cNvSpPr txBox="1"/>
          <p:nvPr/>
        </p:nvSpPr>
        <p:spPr>
          <a:xfrm>
            <a:off x="9308862" y="5697497"/>
            <a:ext cx="623118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3399"/>
                </a:solidFill>
                <a:latin typeface="Sitka Display" panose="02000505000000020004" pitchFamily="2" charset="0"/>
              </a:rPr>
              <a:t>MARTEDI’ 15 DICEMBRE – ORE 16-17</a:t>
            </a:r>
          </a:p>
          <a:p>
            <a:r>
              <a:rPr lang="it-IT" b="1" cap="small" dirty="0">
                <a:latin typeface="Sitka Display" panose="02000505000000020004" pitchFamily="2" charset="0"/>
              </a:rPr>
              <a:t>La misura in riabilitazione: stato dell’arte e prospettive future. Quale ruolo per i metodi strumentali?</a:t>
            </a:r>
          </a:p>
          <a:p>
            <a:r>
              <a:rPr lang="it-IT" b="1" i="1" dirty="0">
                <a:latin typeface="Sitka Display" panose="02000505000000020004" pitchFamily="2" charset="0"/>
              </a:rPr>
              <a:t>Dott. Fabio La Porta</a:t>
            </a:r>
            <a:r>
              <a:rPr lang="it-IT" dirty="0">
                <a:latin typeface="Sitka Display" panose="02000505000000020004" pitchFamily="2" charset="0"/>
              </a:rPr>
              <a:t>,</a:t>
            </a:r>
            <a:r>
              <a:rPr lang="it-IT" sz="2000" dirty="0">
                <a:latin typeface="Sitka Display" panose="02000505000000020004" pitchFamily="2" charset="0"/>
              </a:rPr>
              <a:t> </a:t>
            </a:r>
            <a:r>
              <a:rPr lang="it-IT" dirty="0">
                <a:latin typeface="Sitka Display" panose="02000505000000020004" pitchFamily="2" charset="0"/>
              </a:rPr>
              <a:t>Dirigente Medico in Medicina Riabilitativa e Neuroriabilitazione, Azienda USL di Bologna</a:t>
            </a:r>
          </a:p>
          <a:p>
            <a:endParaRPr lang="it-IT" dirty="0">
              <a:latin typeface="Sitka Display" panose="02000505000000020004" pitchFamily="2" charset="0"/>
            </a:endParaRPr>
          </a:p>
          <a:p>
            <a:r>
              <a:rPr lang="it-IT" sz="2000" b="1" dirty="0">
                <a:solidFill>
                  <a:srgbClr val="FF3399"/>
                </a:solidFill>
                <a:latin typeface="Sitka Display" panose="02000505000000020004" pitchFamily="2" charset="0"/>
              </a:rPr>
              <a:t>MARTEDI’ 22 DICEMBRE – ORE 16-17</a:t>
            </a:r>
          </a:p>
          <a:p>
            <a:r>
              <a:rPr lang="en-US" b="1" cap="small" dirty="0">
                <a:latin typeface="Sitka Display" panose="02000505000000020004" pitchFamily="2" charset="0"/>
              </a:rPr>
              <a:t>Balance dysfunction in Parkinson’s disease: the role of wearable technology </a:t>
            </a:r>
          </a:p>
          <a:p>
            <a:r>
              <a:rPr lang="it-IT" b="1" i="1" dirty="0">
                <a:latin typeface="Sitka Display" panose="02000505000000020004" pitchFamily="2" charset="0"/>
              </a:rPr>
              <a:t>Prof. Martina Mancini</a:t>
            </a:r>
            <a:r>
              <a:rPr lang="it-IT" dirty="0">
                <a:latin typeface="Sitka Display" panose="02000505000000020004" pitchFamily="2" charset="0"/>
              </a:rPr>
              <a:t>, </a:t>
            </a:r>
            <a:r>
              <a:rPr lang="en-US" dirty="0">
                <a:latin typeface="Sitka Display" panose="02000505000000020004" pitchFamily="2" charset="0"/>
              </a:rPr>
              <a:t>Assistant Professor of Neurology, School of Medicine, Balance Disorders Laboratory, Oregon Health &amp; Science University, Portland, OR, USA</a:t>
            </a:r>
            <a:endParaRPr lang="it-IT" dirty="0">
              <a:latin typeface="Sitka Display" panose="02000505000000020004" pitchFamily="2" charset="0"/>
            </a:endParaRPr>
          </a:p>
        </p:txBody>
      </p:sp>
      <p:pic>
        <p:nvPicPr>
          <p:cNvPr id="12" name="Immagine 11" descr="Immagine che contiene persona, tenendo, interni, uomo&#10;&#10;Descrizione generata automaticamente">
            <a:extLst>
              <a:ext uri="{FF2B5EF4-FFF2-40B4-BE49-F238E27FC236}">
                <a16:creationId xmlns:a16="http://schemas.microsoft.com/office/drawing/2014/main" id="{2C134494-B9E2-44C7-83EB-3770D8F5D4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0" y="5535671"/>
            <a:ext cx="2818798" cy="2114099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81D2A30-B84A-4F29-9219-9292E486C5F7}"/>
              </a:ext>
            </a:extLst>
          </p:cNvPr>
          <p:cNvSpPr txBox="1"/>
          <p:nvPr/>
        </p:nvSpPr>
        <p:spPr>
          <a:xfrm>
            <a:off x="62630" y="7794184"/>
            <a:ext cx="2812087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  <a:latin typeface="Arial Black" panose="020B0A04020102020204" pitchFamily="34" charset="0"/>
              </a:rPr>
              <a:t>Coloro che, non essendo studenti del corso, fossero interessati a partecipare a uno o più seminari possono mandare una mail a </a:t>
            </a:r>
            <a:r>
              <a:rPr lang="it-IT" sz="1400" dirty="0">
                <a:solidFill>
                  <a:schemeClr val="bg1"/>
                </a:solidFill>
                <a:latin typeface="Arial Black" panose="020B0A040201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lorenzo.chiari@unibo.it</a:t>
            </a:r>
            <a:r>
              <a:rPr lang="it-IT" sz="1400" dirty="0">
                <a:solidFill>
                  <a:schemeClr val="bg1"/>
                </a:solidFill>
                <a:latin typeface="Arial Black" panose="020B0A04020102020204" pitchFamily="34" charset="0"/>
              </a:rPr>
              <a:t> per ricevere il link alla stanza virtuale Teams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263</Words>
  <Application>Microsoft Office PowerPoint</Application>
  <PresentationFormat>Personalizzato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Sitka Display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Mauro Moretti</dc:creator>
  <cp:lastModifiedBy>Lorenzo Chiari</cp:lastModifiedBy>
  <cp:revision>13</cp:revision>
  <dcterms:created xsi:type="dcterms:W3CDTF">2019-05-02T11:37:58Z</dcterms:created>
  <dcterms:modified xsi:type="dcterms:W3CDTF">2020-11-22T18:18:54Z</dcterms:modified>
</cp:coreProperties>
</file>